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Halant"/>
      <p:regular r:id="rId12"/>
      <p:bold r:id="rId13"/>
    </p:embeddedFont>
    <p:embeddedFont>
      <p:font typeface="Inter SemiBold"/>
      <p:regular r:id="rId14"/>
      <p:bold r:id="rId15"/>
      <p:italic r:id="rId16"/>
      <p:boldItalic r:id="rId17"/>
    </p:embeddedFont>
    <p:embeddedFont>
      <p:font typeface="Lobster"/>
      <p:regular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Medium"/>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CBE6290-35F2-4082-A69C-5544A29CA98E}">
  <a:tblStyle styleId="{FCBE6290-35F2-4082-A69C-5544A29CA98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Medium-bold.fntdata"/><Relationship Id="rId27" Type="http://schemas.openxmlformats.org/officeDocument/2006/relationships/font" Target="fonts/PlusJakartaSansMedium-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PlusJakartaSansMedium-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Inter-regular.fntdata"/><Relationship Id="rId18" Type="http://schemas.openxmlformats.org/officeDocument/2006/relationships/font" Target="fonts/Lobs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3426a92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3426a92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550936c9cc_0_1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550936c9cc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50936c9cc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50936c9cc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550936c9cc_0_2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550936c9cc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6.png"/><Relationship Id="rId5"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5.png"/><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Preamble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423125"/>
            <a:ext cx="6432300" cy="8427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The Preamble to the U.S. Constitution is broken down by sections below. In each box, draw a visual depiction of the phrase. In the red box, put the phrase in your own words. Visuals can either be historical in nature or represent something from the present time period that illustrates the phrase.</a:t>
            </a:r>
            <a:endParaRPr sz="1200">
              <a:solidFill>
                <a:schemeClr val="dk1"/>
              </a:solidFill>
              <a:latin typeface="Inter"/>
              <a:ea typeface="Inter"/>
              <a:cs typeface="Inter"/>
              <a:sym typeface="Inter"/>
            </a:endParaRPr>
          </a:p>
        </p:txBody>
      </p:sp>
      <p:sp>
        <p:nvSpPr>
          <p:cNvPr id="104" name="Google Shape;104;p25"/>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graphicFrame>
        <p:nvGraphicFramePr>
          <p:cNvPr id="105" name="Google Shape;105;p25"/>
          <p:cNvGraphicFramePr/>
          <p:nvPr/>
        </p:nvGraphicFramePr>
        <p:xfrm>
          <a:off x="469050" y="2343100"/>
          <a:ext cx="3000000" cy="3000000"/>
        </p:xfrm>
        <a:graphic>
          <a:graphicData uri="http://schemas.openxmlformats.org/drawingml/2006/table">
            <a:tbl>
              <a:tblPr>
                <a:noFill/>
                <a:tableStyleId>{FCBE6290-35F2-4082-A69C-5544A29CA98E}</a:tableStyleId>
              </a:tblPr>
              <a:tblGrid>
                <a:gridCol w="2278100"/>
                <a:gridCol w="2278100"/>
                <a:gridCol w="2278100"/>
              </a:tblGrid>
              <a:tr h="371350">
                <a:tc gridSpan="3">
                  <a:txBody>
                    <a:bodyPr/>
                    <a:lstStyle/>
                    <a:p>
                      <a:pPr indent="0" lvl="0" marL="0" rtl="0" algn="ctr">
                        <a:spcBef>
                          <a:spcPts val="0"/>
                        </a:spcBef>
                        <a:spcAft>
                          <a:spcPts val="0"/>
                        </a:spcAft>
                        <a:buNone/>
                      </a:pPr>
                      <a:r>
                        <a:rPr lang="en" sz="1500">
                          <a:solidFill>
                            <a:schemeClr val="dk1"/>
                          </a:solidFill>
                          <a:latin typeface="Lobster"/>
                          <a:ea typeface="Lobster"/>
                          <a:cs typeface="Lobster"/>
                          <a:sym typeface="Lobster"/>
                        </a:rPr>
                        <a:t>We the People</a:t>
                      </a:r>
                      <a:endParaRPr sz="1100"/>
                    </a:p>
                  </a:txBody>
                  <a:tcPr marT="91425" marB="91425" marR="91425" marL="91425"/>
                </a:tc>
                <a:tc hMerge="1"/>
                <a:tc hMerge="1"/>
              </a:tr>
              <a:tr h="1933225">
                <a:tc>
                  <a:txBody>
                    <a:bodyPr/>
                    <a:lstStyle/>
                    <a:p>
                      <a:pPr indent="0" lvl="0" marL="0" rtl="0" algn="ctr">
                        <a:spcBef>
                          <a:spcPts val="0"/>
                        </a:spcBef>
                        <a:spcAft>
                          <a:spcPts val="0"/>
                        </a:spcAft>
                        <a:buNone/>
                      </a:pPr>
                      <a:r>
                        <a:rPr lang="en" sz="1000">
                          <a:latin typeface="Halant"/>
                          <a:ea typeface="Halant"/>
                          <a:cs typeface="Halant"/>
                          <a:sym typeface="Halant"/>
                        </a:rPr>
                        <a:t>“in Order to form a more perfect </a:t>
                      </a:r>
                      <a:r>
                        <a:rPr lang="en" sz="1000">
                          <a:latin typeface="Halant"/>
                          <a:ea typeface="Halant"/>
                          <a:cs typeface="Halant"/>
                          <a:sym typeface="Halant"/>
                        </a:rPr>
                        <a:t>U</a:t>
                      </a:r>
                      <a:r>
                        <a:rPr lang="en" sz="1000">
                          <a:latin typeface="Halant"/>
                          <a:ea typeface="Halant"/>
                          <a:cs typeface="Halant"/>
                          <a:sym typeface="Halant"/>
                        </a:rPr>
                        <a:t>nion”</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“Establish Justice”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“Insure domestic Tranquility”</a:t>
                      </a:r>
                      <a:endParaRPr sz="1000">
                        <a:latin typeface="Halant"/>
                        <a:ea typeface="Halant"/>
                        <a:cs typeface="Halant"/>
                        <a:sym typeface="Halant"/>
                      </a:endParaRPr>
                    </a:p>
                  </a:txBody>
                  <a:tcPr marT="91425" marB="91425" marR="73150" marL="73150"/>
                </a:tc>
              </a:tr>
              <a:tr h="1933225">
                <a:tc>
                  <a:txBody>
                    <a:bodyPr/>
                    <a:lstStyle/>
                    <a:p>
                      <a:pPr indent="0" lvl="0" marL="0" rtl="0" algn="ctr">
                        <a:spcBef>
                          <a:spcPts val="0"/>
                        </a:spcBef>
                        <a:spcAft>
                          <a:spcPts val="0"/>
                        </a:spcAft>
                        <a:buNone/>
                      </a:pPr>
                      <a:r>
                        <a:rPr lang="en" sz="1000">
                          <a:latin typeface="Halant"/>
                          <a:ea typeface="Halant"/>
                          <a:cs typeface="Halant"/>
                          <a:sym typeface="Halant"/>
                        </a:rPr>
                        <a:t>“Provide for the common defense”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“Promote the </a:t>
                      </a:r>
                      <a:r>
                        <a:rPr lang="en" sz="1000">
                          <a:latin typeface="Halant"/>
                          <a:ea typeface="Halant"/>
                          <a:cs typeface="Halant"/>
                          <a:sym typeface="Halant"/>
                        </a:rPr>
                        <a:t>general</a:t>
                      </a:r>
                      <a:r>
                        <a:rPr lang="en" sz="1000">
                          <a:latin typeface="Halant"/>
                          <a:ea typeface="Halant"/>
                          <a:cs typeface="Halant"/>
                          <a:sym typeface="Halant"/>
                        </a:rPr>
                        <a:t> Welfare”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“secure the Blessings of Liberty to ourselves and our Posterity”</a:t>
                      </a:r>
                      <a:endParaRPr sz="1000">
                        <a:latin typeface="Halant"/>
                        <a:ea typeface="Halant"/>
                        <a:cs typeface="Halant"/>
                        <a:sym typeface="Halant"/>
                      </a:endParaRPr>
                    </a:p>
                  </a:txBody>
                  <a:tcPr marT="91425" marB="91425" marR="73150" marL="73150"/>
                </a:tc>
              </a:tr>
              <a:tr h="100000">
                <a:tc gridSpan="3">
                  <a:txBody>
                    <a:bodyPr/>
                    <a:lstStyle/>
                    <a:p>
                      <a:pPr indent="0" lvl="0" marL="0" rtl="0" algn="ctr">
                        <a:spcBef>
                          <a:spcPts val="0"/>
                        </a:spcBef>
                        <a:spcAft>
                          <a:spcPts val="0"/>
                        </a:spcAft>
                        <a:buNone/>
                      </a:pPr>
                      <a:r>
                        <a:rPr lang="en" sz="1000">
                          <a:latin typeface="Halant"/>
                          <a:ea typeface="Halant"/>
                          <a:cs typeface="Halant"/>
                          <a:sym typeface="Halant"/>
                        </a:rPr>
                        <a:t>do ordain and establish this Constitution for the United States of America.</a:t>
                      </a:r>
                      <a:endParaRPr sz="1000">
                        <a:latin typeface="Halant"/>
                        <a:ea typeface="Halant"/>
                        <a:cs typeface="Halant"/>
                        <a:sym typeface="Halant"/>
                      </a:endParaRPr>
                    </a:p>
                  </a:txBody>
                  <a:tcPr marT="91425" marB="91425" marR="91425" marL="91425"/>
                </a:tc>
                <a:tc hMerge="1"/>
                <a:tc hMerge="1"/>
              </a:tr>
            </a:tbl>
          </a:graphicData>
        </a:graphic>
      </p:graphicFrame>
      <p:sp>
        <p:nvSpPr>
          <p:cNvPr id="106" name="Google Shape;106;p25"/>
          <p:cNvSpPr txBox="1"/>
          <p:nvPr/>
        </p:nvSpPr>
        <p:spPr>
          <a:xfrm>
            <a:off x="469050" y="7033525"/>
            <a:ext cx="6834300" cy="2303400"/>
          </a:xfrm>
          <a:prstGeom prst="rect">
            <a:avLst/>
          </a:prstGeom>
          <a:no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457200" rtl="0" algn="l">
              <a:spcBef>
                <a:spcPts val="0"/>
              </a:spcBef>
              <a:spcAft>
                <a:spcPts val="0"/>
              </a:spcAft>
              <a:buNone/>
            </a:pPr>
            <a:r>
              <a:rPr b="1" lang="en" sz="1100">
                <a:solidFill>
                  <a:schemeClr val="dk1"/>
                </a:solidFill>
                <a:latin typeface="Inter"/>
                <a:ea typeface="Inter"/>
                <a:cs typeface="Inter"/>
                <a:sym typeface="Inter"/>
              </a:rPr>
              <a:t>Reflection:</a:t>
            </a:r>
            <a:r>
              <a:rPr lang="en" sz="1100">
                <a:solidFill>
                  <a:schemeClr val="dk1"/>
                </a:solidFill>
                <a:latin typeface="Inter"/>
                <a:ea typeface="Inter"/>
                <a:cs typeface="Inter"/>
                <a:sym typeface="Inter"/>
              </a:rPr>
              <a:t> Consider one goal from the Preamble through the skill of Continuity and Change over Time. Describe how that goal of government might have been interpreted in 1787, when it was written, compared to how it might be interpreted today.</a:t>
            </a:r>
            <a:endParaRPr sz="1100">
              <a:solidFill>
                <a:schemeClr val="dk1"/>
              </a:solidFill>
              <a:latin typeface="Inter"/>
              <a:ea typeface="Inter"/>
              <a:cs typeface="Inter"/>
              <a:sym typeface="Inter"/>
            </a:endParaRPr>
          </a:p>
        </p:txBody>
      </p:sp>
      <p:pic>
        <p:nvPicPr>
          <p:cNvPr id="107" name="Google Shape;107;p25" title="Continuity_Change@2x transparent.png"/>
          <p:cNvPicPr preferRelativeResize="0"/>
          <p:nvPr/>
        </p:nvPicPr>
        <p:blipFill>
          <a:blip r:embed="rId4">
            <a:alphaModFix/>
          </a:blip>
          <a:stretch>
            <a:fillRect/>
          </a:stretch>
        </p:blipFill>
        <p:spPr>
          <a:xfrm>
            <a:off x="472663" y="7062350"/>
            <a:ext cx="543750" cy="543750"/>
          </a:xfrm>
          <a:prstGeom prst="rect">
            <a:avLst/>
          </a:prstGeom>
          <a:noFill/>
          <a:ln>
            <a:noFill/>
          </a:ln>
        </p:spPr>
      </p:pic>
      <p:sp>
        <p:nvSpPr>
          <p:cNvPr id="108" name="Google Shape;108;p25"/>
          <p:cNvSpPr txBox="1"/>
          <p:nvPr/>
        </p:nvSpPr>
        <p:spPr>
          <a:xfrm>
            <a:off x="5738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09" name="Google Shape;109;p25"/>
          <p:cNvSpPr txBox="1"/>
          <p:nvPr/>
        </p:nvSpPr>
        <p:spPr>
          <a:xfrm>
            <a:off x="28470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0" name="Google Shape;110;p25"/>
          <p:cNvSpPr txBox="1"/>
          <p:nvPr/>
        </p:nvSpPr>
        <p:spPr>
          <a:xfrm>
            <a:off x="51202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1" name="Google Shape;111;p25"/>
          <p:cNvSpPr txBox="1"/>
          <p:nvPr/>
        </p:nvSpPr>
        <p:spPr>
          <a:xfrm>
            <a:off x="5738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2" name="Google Shape;112;p25"/>
          <p:cNvSpPr txBox="1"/>
          <p:nvPr/>
        </p:nvSpPr>
        <p:spPr>
          <a:xfrm>
            <a:off x="28470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3" name="Google Shape;113;p25"/>
          <p:cNvSpPr txBox="1"/>
          <p:nvPr/>
        </p:nvSpPr>
        <p:spPr>
          <a:xfrm>
            <a:off x="51202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pic>
        <p:nvPicPr>
          <p:cNvPr id="114" name="Google Shape;114;p25"/>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Slavery in the Constitution</a:t>
            </a:r>
            <a:endParaRPr sz="2500">
              <a:solidFill>
                <a:schemeClr val="dk1"/>
              </a:solidFill>
              <a:latin typeface="Plus Jakarta Sans"/>
              <a:ea typeface="Plus Jakarta Sans"/>
              <a:cs typeface="Plus Jakarta Sans"/>
              <a:sym typeface="Plus Jakarta Sans"/>
            </a:endParaRPr>
          </a:p>
        </p:txBody>
      </p:sp>
      <p:sp>
        <p:nvSpPr>
          <p:cNvPr id="120" name="Google Shape;120;p26"/>
          <p:cNvSpPr txBox="1"/>
          <p:nvPr/>
        </p:nvSpPr>
        <p:spPr>
          <a:xfrm>
            <a:off x="1001600" y="999900"/>
            <a:ext cx="6301800" cy="15492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United States Founding Documents Principles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The Declaration of Independence: </a:t>
            </a:r>
            <a:r>
              <a:rPr lang="en" sz="1100">
                <a:solidFill>
                  <a:schemeClr val="dk1"/>
                </a:solidFill>
                <a:latin typeface="Inter"/>
                <a:ea typeface="Inter"/>
                <a:cs typeface="Inter"/>
                <a:sym typeface="Inter"/>
              </a:rPr>
              <a:t>“We hold these truths to be self-evident, that all men are created equal, that they are endowed by their Creator with certain unalienable Rights, that among these are Life, Liberty and the pursuit of Happiness.”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Preamble to the Constitution</a:t>
            </a:r>
            <a:r>
              <a:rPr lang="en" sz="1100">
                <a:solidFill>
                  <a:schemeClr val="dk1"/>
                </a:solidFill>
                <a:latin typeface="Inter"/>
                <a:ea typeface="Inter"/>
                <a:cs typeface="Inter"/>
                <a:sym typeface="Inter"/>
              </a:rPr>
              <a:t>: “We the People of the United States, in Order to form a more perfect Union, establish Justice, insure domestic Tranquility, provide for the common defence, promote the general Welfare, and secure the Blessings of Liberty to ourselves and our Posterity, do ordain and establish this Constitution for the United States of America.” </a:t>
            </a:r>
            <a:endParaRPr sz="1100">
              <a:solidFill>
                <a:schemeClr val="dk1"/>
              </a:solidFill>
              <a:latin typeface="Inter"/>
              <a:ea typeface="Inter"/>
              <a:cs typeface="Inter"/>
              <a:sym typeface="Inter"/>
            </a:endParaRPr>
          </a:p>
        </p:txBody>
      </p:sp>
      <p:sp>
        <p:nvSpPr>
          <p:cNvPr id="121" name="Google Shape;121;p26"/>
          <p:cNvSpPr txBox="1"/>
          <p:nvPr/>
        </p:nvSpPr>
        <p:spPr>
          <a:xfrm>
            <a:off x="468850" y="2852375"/>
            <a:ext cx="19986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Representatives and direct Taxes shall be apportioned among the several States which may be included within this Union, according to their respective Numbers, which shall be determined by adding to the whole Number of free Persons, including those bound to Service for a Term of Years, and excluding Indians not taxed, three fifths of all other Persons.</a:t>
            </a:r>
            <a:endParaRPr sz="1000">
              <a:solidFill>
                <a:schemeClr val="dk1"/>
              </a:solidFill>
              <a:latin typeface="Inter"/>
              <a:ea typeface="Inter"/>
              <a:cs typeface="Inter"/>
              <a:sym typeface="Inter"/>
            </a:endParaRPr>
          </a:p>
        </p:txBody>
      </p:sp>
      <p:sp>
        <p:nvSpPr>
          <p:cNvPr id="122" name="Google Shape;122;p26"/>
          <p:cNvSpPr txBox="1"/>
          <p:nvPr/>
        </p:nvSpPr>
        <p:spPr>
          <a:xfrm>
            <a:off x="2653538" y="2852375"/>
            <a:ext cx="18483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Article I, Section 9</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Migration or Importation of such Persons as any of the States now existing shall think proper to admit, shall not be prohibited by the Congress prior to the Year one thousand eight hundred and eight, but a Tax or duty may be imposed on such Importation, not exceeding ten dollars for each Person.</a:t>
            </a:r>
            <a:endParaRPr sz="1000">
              <a:solidFill>
                <a:schemeClr val="dk1"/>
              </a:solidFill>
              <a:latin typeface="Inter"/>
              <a:ea typeface="Inter"/>
              <a:cs typeface="Inter"/>
              <a:sym typeface="Inter"/>
            </a:endParaRPr>
          </a:p>
        </p:txBody>
      </p:sp>
      <p:sp>
        <p:nvSpPr>
          <p:cNvPr id="123" name="Google Shape;123;p26"/>
          <p:cNvSpPr txBox="1"/>
          <p:nvPr/>
        </p:nvSpPr>
        <p:spPr>
          <a:xfrm>
            <a:off x="4687925" y="2852375"/>
            <a:ext cx="26154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IV,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Section. 2. The Citizens of each State shall be entitled to all Privileges and Immunities of Citizens in the several States.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 Person held to Service or Labour in one State, under the Laws thereof, escaping into another, shall, in Consequence of any Law or Regulation therein, be discharged from such Service or Labour, but shall be delivered up on Claim of the Party to whom such Service or Labour may be due.</a:t>
            </a:r>
            <a:endParaRPr sz="1000">
              <a:solidFill>
                <a:schemeClr val="dk1"/>
              </a:solidFill>
              <a:latin typeface="Inter"/>
              <a:ea typeface="Inter"/>
              <a:cs typeface="Inter"/>
              <a:sym typeface="Inter"/>
            </a:endParaRPr>
          </a:p>
        </p:txBody>
      </p:sp>
      <p:sp>
        <p:nvSpPr>
          <p:cNvPr id="124" name="Google Shape;124;p26"/>
          <p:cNvSpPr txBox="1"/>
          <p:nvPr/>
        </p:nvSpPr>
        <p:spPr>
          <a:xfrm>
            <a:off x="468975"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5" name="Google Shape;125;p26"/>
          <p:cNvSpPr txBox="1"/>
          <p:nvPr/>
        </p:nvSpPr>
        <p:spPr>
          <a:xfrm>
            <a:off x="2836500"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6" name="Google Shape;126;p26"/>
          <p:cNvSpPr txBox="1"/>
          <p:nvPr/>
        </p:nvSpPr>
        <p:spPr>
          <a:xfrm>
            <a:off x="5204025"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7" name="Google Shape;127;p26"/>
          <p:cNvSpPr txBox="1"/>
          <p:nvPr/>
        </p:nvSpPr>
        <p:spPr>
          <a:xfrm>
            <a:off x="469050" y="7188025"/>
            <a:ext cx="6834300" cy="17364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1. </a:t>
            </a:r>
            <a:r>
              <a:rPr lang="en" sz="1100">
                <a:solidFill>
                  <a:schemeClr val="dk1"/>
                </a:solidFill>
                <a:latin typeface="Inter"/>
                <a:ea typeface="Inter"/>
                <a:cs typeface="Inter"/>
                <a:sym typeface="Inter"/>
              </a:rPr>
              <a:t>Why is it important to know that there are provisions for slavery in the Constitution? Knowing this, what is the only way to get rid of slavery in the United States?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Pick one phrase from either the Declaration of Independence or the Preamble of the Constitution and explain the tension between it and one clause from the Constitution dealing with slavery.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8" name="Google Shape;128;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9" name="Google Shape;129;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30" name="Google Shape;130;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26" title="Significance@2x transparent.png"/>
          <p:cNvPicPr preferRelativeResize="0"/>
          <p:nvPr/>
        </p:nvPicPr>
        <p:blipFill>
          <a:blip r:embed="rId4">
            <a:alphaModFix/>
          </a:blip>
          <a:stretch>
            <a:fillRect/>
          </a:stretch>
        </p:blipFill>
        <p:spPr>
          <a:xfrm>
            <a:off x="228310" y="1548750"/>
            <a:ext cx="754800" cy="754775"/>
          </a:xfrm>
          <a:prstGeom prst="rect">
            <a:avLst/>
          </a:prstGeom>
          <a:noFill/>
          <a:ln>
            <a:noFill/>
          </a:ln>
        </p:spPr>
      </p:pic>
      <p:pic>
        <p:nvPicPr>
          <p:cNvPr id="132" name="Google Shape;132;p26"/>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sp>
        <p:nvSpPr>
          <p:cNvPr id="137" name="Google Shape;137;p27"/>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graphicFrame>
        <p:nvGraphicFramePr>
          <p:cNvPr id="138" name="Google Shape;138;p27"/>
          <p:cNvGraphicFramePr/>
          <p:nvPr/>
        </p:nvGraphicFramePr>
        <p:xfrm>
          <a:off x="385502" y="1149319"/>
          <a:ext cx="3000000" cy="3000000"/>
        </p:xfrm>
        <a:graphic>
          <a:graphicData uri="http://schemas.openxmlformats.org/drawingml/2006/table">
            <a:tbl>
              <a:tblPr>
                <a:noFill/>
                <a:tableStyleId>{FCBE6290-35F2-4082-A69C-5544A29CA98E}</a:tableStyleId>
              </a:tblPr>
              <a:tblGrid>
                <a:gridCol w="7047825"/>
              </a:tblGrid>
              <a:tr h="838250">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James Madison, </a:t>
                      </a:r>
                      <a:r>
                        <a:rPr i="1" lang="en" sz="1200">
                          <a:latin typeface="Halant"/>
                          <a:ea typeface="Halant"/>
                          <a:cs typeface="Halant"/>
                          <a:sym typeface="Halant"/>
                        </a:rPr>
                        <a:t>The Journal of the Debates in the Convention Which Framed The Constitution of the United States May-September, 1787</a:t>
                      </a:r>
                      <a:r>
                        <a:rPr lang="en" sz="1200">
                          <a:latin typeface="Halant"/>
                          <a:ea typeface="Halant"/>
                          <a:cs typeface="Halant"/>
                          <a:sym typeface="Halant"/>
                        </a:rPr>
                        <a:t>, edited by Gaillard Hunt, 1908.</a:t>
                      </a:r>
                      <a:endParaRPr sz="12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Note: In the below excerpts (preserved in their original language), delegates debate the issue of using the population of enslaved people to inform state representation in Congress. The results of this debate formed the 3/5 Compromise. </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ctr">
                        <a:lnSpc>
                          <a:spcPct val="115000"/>
                        </a:lnSpc>
                        <a:spcBef>
                          <a:spcPts val="0"/>
                        </a:spcBef>
                        <a:spcAft>
                          <a:spcPts val="0"/>
                        </a:spcAft>
                        <a:buClr>
                          <a:schemeClr val="dk1"/>
                        </a:buClr>
                        <a:buSzPts val="1200"/>
                        <a:buFont typeface="Arial"/>
                        <a:buNone/>
                      </a:pPr>
                      <a:r>
                        <a:rPr b="1" lang="en" sz="1200">
                          <a:latin typeface="Inter"/>
                          <a:ea typeface="Inter"/>
                          <a:cs typeface="Inter"/>
                          <a:sym typeface="Inter"/>
                        </a:rPr>
                        <a:t>Wednesday July 11. in Convention.</a:t>
                      </a:r>
                      <a:endParaRPr b="1"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Mr Butler &amp; Genl Pinkney [both South Carolina] insisted that blacks be included in the rule of Representation equally with the whites; and for that purpose moved that the words "three-fifths" be struck out.</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Mr Mason [Virginia] could not agree to the motion, notwithstanding it was favorable to Virginia because he thought it unjust. It was certain that the slaves were valuable… they were useful to the Community at large, they ought not to be excluded from the estimate of Representation. He could not however regard them as equal to freemen and could not vote for them as such. He added as worthy of remark, that the Southern States have this peculiar species of property over &amp; above the other species of property common to all the States…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On Mr Butler's motion for considering blacks as equal to Whites [for] Representation</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Massts no. Cont no. (N. Y. not on floor). N. J. no. Pa no. Del. ay. Md no. Va no. N. C. no. S. C. ay. Geo. ay.</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Mr Wilson did not well see on what principle the admission of blacks in the proportion of three fifths could be explained. Are they admitted as Citizens? then why are they not admitted on an equality with White Citizens? are they admitted as property? then why is not other property admitted into the computation? These were difficulties however which he thought must be overruled by the necessity of compromise…</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Mr Govr Morris was compelled to declare himself reduced to the dilemma of doing injustice to the Southern States or to human nature, and he must therefore do it to the former. For he could never agree to give such encouragement to the Slave Trade as would be given by allowing them a representation for their negroes, and he did not believe those States would ever confederate on terms that would deprive them of that trade.</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On Question for agreeing to include 3/5 of the blacks</a:t>
                      </a:r>
                      <a:endParaRPr sz="1200">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latin typeface="Inter"/>
                          <a:ea typeface="Inter"/>
                          <a:cs typeface="Inter"/>
                          <a:sym typeface="Inter"/>
                        </a:rPr>
                        <a:t>Massts no. Cont ay. N. J. no. Pa no. Del. no. Md[130] no. Va ay. N. C. ay. S. C. no. Geo. ay.</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39" name="Google Shape;139;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The </a:t>
            </a:r>
            <a:r>
              <a:rPr lang="en" sz="2500">
                <a:solidFill>
                  <a:schemeClr val="dk1"/>
                </a:solidFill>
                <a:latin typeface="Plus Jakarta Sans"/>
                <a:ea typeface="Plus Jakarta Sans"/>
                <a:cs typeface="Plus Jakarta Sans"/>
                <a:sym typeface="Plus Jakarta Sans"/>
              </a:rPr>
              <a:t>3/5</a:t>
            </a:r>
            <a:r>
              <a:rPr lang="en" sz="2500">
                <a:solidFill>
                  <a:schemeClr val="dk1"/>
                </a:solidFill>
                <a:latin typeface="Plus Jakarta Sans"/>
                <a:ea typeface="Plus Jakarta Sans"/>
                <a:cs typeface="Plus Jakarta Sans"/>
                <a:sym typeface="Plus Jakarta Sans"/>
              </a:rPr>
              <a:t> Compromise</a:t>
            </a:r>
            <a:endParaRPr sz="2500">
              <a:solidFill>
                <a:schemeClr val="dk1"/>
              </a:solidFill>
              <a:latin typeface="Plus Jakarta Sans"/>
              <a:ea typeface="Plus Jakarta Sans"/>
              <a:cs typeface="Plus Jakarta Sans"/>
              <a:sym typeface="Plus Jakarta Sans"/>
            </a:endParaRPr>
          </a:p>
        </p:txBody>
      </p:sp>
      <p:pic>
        <p:nvPicPr>
          <p:cNvPr id="140" name="Google Shape;140;p27"/>
          <p:cNvPicPr preferRelativeResize="0"/>
          <p:nvPr/>
        </p:nvPicPr>
        <p:blipFill>
          <a:blip r:embed="rId3">
            <a:alphaModFix/>
          </a:blip>
          <a:stretch>
            <a:fillRect/>
          </a:stretch>
        </p:blipFill>
        <p:spPr>
          <a:xfrm>
            <a:off x="216272" y="228597"/>
            <a:ext cx="1041739" cy="431978"/>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46" name="Google Shape;14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7" name="Google Shape;14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0" name="Google Shape;150;p28"/>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p:txBody>
      </p:sp>
      <p:sp>
        <p:nvSpPr>
          <p:cNvPr id="151" name="Google Shape;151;p28"/>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152" name="Google Shape;152;p28"/>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53" name="Google Shape;153;p28"/>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54" name="Google Shape;154;p28"/>
          <p:cNvSpPr txBox="1"/>
          <p:nvPr/>
        </p:nvSpPr>
        <p:spPr>
          <a:xfrm>
            <a:off x="2885100" y="3179588"/>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latin typeface="Halant"/>
                <a:ea typeface="Halant"/>
                <a:cs typeface="Halant"/>
                <a:sym typeface="Halant"/>
              </a:rPr>
              <a:t>Slavery at the Constitutional Convention</a:t>
            </a:r>
            <a:endParaRPr sz="1200">
              <a:latin typeface="Halant"/>
              <a:ea typeface="Halant"/>
              <a:cs typeface="Halant"/>
              <a:sym typeface="Halant"/>
            </a:endParaRPr>
          </a:p>
        </p:txBody>
      </p:sp>
      <p:sp>
        <p:nvSpPr>
          <p:cNvPr id="155" name="Google Shape;155;p28"/>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56" name="Google Shape;156;p28"/>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157" name="Google Shape;157;p28"/>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158" name="Google Shape;158;p28"/>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159" name="Google Shape;159;p28"/>
          <p:cNvCxnSpPr>
            <a:stCxn id="154" idx="2"/>
            <a:endCxn id="150" idx="0"/>
          </p:cNvCxnSpPr>
          <p:nvPr/>
        </p:nvCxnSpPr>
        <p:spPr>
          <a:xfrm flipH="1">
            <a:off x="1450050" y="3720488"/>
            <a:ext cx="2415900" cy="407700"/>
          </a:xfrm>
          <a:prstGeom prst="straightConnector1">
            <a:avLst/>
          </a:prstGeom>
          <a:noFill/>
          <a:ln cap="flat" cmpd="sng" w="9525">
            <a:solidFill>
              <a:srgbClr val="595959"/>
            </a:solidFill>
            <a:prstDash val="solid"/>
            <a:round/>
            <a:headEnd len="med" w="med" type="none"/>
            <a:tailEnd len="med" w="med" type="triangle"/>
          </a:ln>
        </p:spPr>
      </p:cxnSp>
      <p:cxnSp>
        <p:nvCxnSpPr>
          <p:cNvPr id="160" name="Google Shape;160;p28"/>
          <p:cNvCxnSpPr>
            <a:stCxn id="154" idx="2"/>
            <a:endCxn id="156" idx="0"/>
          </p:cNvCxnSpPr>
          <p:nvPr/>
        </p:nvCxnSpPr>
        <p:spPr>
          <a:xfrm>
            <a:off x="3865950" y="3720488"/>
            <a:ext cx="2456400" cy="407700"/>
          </a:xfrm>
          <a:prstGeom prst="straightConnector1">
            <a:avLst/>
          </a:prstGeom>
          <a:noFill/>
          <a:ln cap="flat" cmpd="sng" w="9525">
            <a:solidFill>
              <a:srgbClr val="595959"/>
            </a:solidFill>
            <a:prstDash val="solid"/>
            <a:round/>
            <a:headEnd len="med" w="med" type="none"/>
            <a:tailEnd len="med" w="med" type="triangle"/>
          </a:ln>
        </p:spPr>
      </p:cxnSp>
      <p:cxnSp>
        <p:nvCxnSpPr>
          <p:cNvPr id="161" name="Google Shape;161;p28"/>
          <p:cNvCxnSpPr>
            <a:stCxn id="154" idx="2"/>
            <a:endCxn id="155" idx="0"/>
          </p:cNvCxnSpPr>
          <p:nvPr/>
        </p:nvCxnSpPr>
        <p:spPr>
          <a:xfrm flipH="1">
            <a:off x="3845550" y="3720488"/>
            <a:ext cx="20400" cy="407700"/>
          </a:xfrm>
          <a:prstGeom prst="straightConnector1">
            <a:avLst/>
          </a:prstGeom>
          <a:noFill/>
          <a:ln cap="flat" cmpd="sng" w="9525">
            <a:solidFill>
              <a:srgbClr val="595959"/>
            </a:solidFill>
            <a:prstDash val="solid"/>
            <a:round/>
            <a:headEnd len="med" w="med" type="none"/>
            <a:tailEnd len="med" w="med" type="triangle"/>
          </a:ln>
        </p:spPr>
      </p:cxnSp>
      <p:pic>
        <p:nvPicPr>
          <p:cNvPr id="162" name="Google Shape;162;p28"/>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